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6858000" cx="9144000"/>
  <p:notesSz cx="7010400" cy="923607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2448">
          <p15:clr>
            <a:srgbClr val="A4A3A4"/>
          </p15:clr>
        </p15:guide>
        <p15:guide id="4" pos="3312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3" roundtripDataSignature="AMtx7mhDSQRAOz6zIzlFzUydPAteAMC7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  <p:guide pos="2448"/>
        <p:guide pos="331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customschemas.google.com/relationships/presentationmetadata" Target="meta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37840" cy="461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970938" y="0"/>
            <a:ext cx="3037840" cy="461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95388" y="692150"/>
            <a:ext cx="4619625" cy="34639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772669"/>
            <a:ext cx="3037840" cy="461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970938" y="8772669"/>
            <a:ext cx="3037840" cy="461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 txBox="1"/>
          <p:nvPr>
            <p:ph idx="1" type="body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" name="Google Shape;25;p1:notes"/>
          <p:cNvSpPr/>
          <p:nvPr>
            <p:ph idx="2" type="sldImg"/>
          </p:nvPr>
        </p:nvSpPr>
        <p:spPr>
          <a:xfrm>
            <a:off x="1195388" y="692150"/>
            <a:ext cx="4619625" cy="34639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927ebfd0d_0_44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gf927ebfd0d_0_44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9223f2428_0_26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f9223f2428_0_26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927ebfd0d_0_65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gf927ebfd0d_0_65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f9223f2428_0_108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gf9223f2428_0_108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9223d917d_0_51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" name="Google Shape;124;gf9223d917d_0_51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9223d917d_0_56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gf9223d917d_0_56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9223f2428_0_55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f9223f2428_0_55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9223d917d_0_37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gf9223d917d_0_37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f9223d917d_0_22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gf9223d917d_0_22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9223d917d_0_27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gf9223d917d_0_27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:notes"/>
          <p:cNvSpPr txBox="1"/>
          <p:nvPr>
            <p:ph idx="1" type="body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" name="Google Shape;34;p2:notes"/>
          <p:cNvSpPr/>
          <p:nvPr>
            <p:ph idx="2" type="sldImg"/>
          </p:nvPr>
        </p:nvSpPr>
        <p:spPr>
          <a:xfrm>
            <a:off x="1195388" y="692150"/>
            <a:ext cx="4619625" cy="34639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f9223f2428_0_140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gf9223f2428_0_140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f9223f2428_0_67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gf9223f2428_0_67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f9223f2428_0_62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gf9223f2428_0_62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f9223d917d_0_108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gf9223d917d_0_108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f9223d917d_0_163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gf9223d917d_0_163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0:notes"/>
          <p:cNvSpPr txBox="1"/>
          <p:nvPr>
            <p:ph idx="1" type="body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p10:notes"/>
          <p:cNvSpPr/>
          <p:nvPr>
            <p:ph idx="2" type="sldImg"/>
          </p:nvPr>
        </p:nvSpPr>
        <p:spPr>
          <a:xfrm>
            <a:off x="1195388" y="692150"/>
            <a:ext cx="4619625" cy="34639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f9223d917d_0_131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0" name="Google Shape;220;gf9223d917d_0_131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f9223f2428_0_155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gf9223f2428_0_155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:notes"/>
          <p:cNvSpPr txBox="1"/>
          <p:nvPr>
            <p:ph idx="1" type="body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" name="Google Shape;40;p3:notes"/>
          <p:cNvSpPr/>
          <p:nvPr>
            <p:ph idx="2" type="sldImg"/>
          </p:nvPr>
        </p:nvSpPr>
        <p:spPr>
          <a:xfrm>
            <a:off x="1195388" y="692150"/>
            <a:ext cx="4619625" cy="34639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f9223f2428_0_72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" name="Google Shape;50;gf9223f2428_0_72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f927ebfd0d_0_0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" name="Google Shape;60;gf927ebfd0d_0_0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f927ebfd0d_0_6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" name="Google Shape;66;gf927ebfd0d_0_6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927ebfd0d_0_19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4" name="Google Shape;74;gf927ebfd0d_0_19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f927ebfd0d_0_13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gf927ebfd0d_0_13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927ebfd0d_0_26:notes"/>
          <p:cNvSpPr txBox="1"/>
          <p:nvPr>
            <p:ph idx="1" type="body"/>
          </p:nvPr>
        </p:nvSpPr>
        <p:spPr>
          <a:xfrm>
            <a:off x="701040" y="4387136"/>
            <a:ext cx="5608200" cy="4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f927ebfd0d_0_26:notes"/>
          <p:cNvSpPr/>
          <p:nvPr>
            <p:ph idx="2" type="sldImg"/>
          </p:nvPr>
        </p:nvSpPr>
        <p:spPr>
          <a:xfrm>
            <a:off x="1195388" y="692150"/>
            <a:ext cx="4619700" cy="346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text only or primary image" showMasterSp="0">
  <p:cSld name="Title slide with text only or primary imag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1" showMasterSp="0">
  <p:cSld name="Contents 1">
    <p:bg>
      <p:bgPr>
        <a:solidFill>
          <a:schemeClr val="accen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7"/>
          <p:cNvSpPr txBox="1"/>
          <p:nvPr/>
        </p:nvSpPr>
        <p:spPr>
          <a:xfrm>
            <a:off x="365760" y="6481703"/>
            <a:ext cx="4572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>
  <p:cSld name="Title &amp; sub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8"/>
          <p:cNvSpPr txBox="1"/>
          <p:nvPr>
            <p:ph idx="1" type="body"/>
          </p:nvPr>
        </p:nvSpPr>
        <p:spPr>
          <a:xfrm>
            <a:off x="365760" y="782620"/>
            <a:ext cx="8412480" cy="7572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2000"/>
              <a:buNone/>
              <a:defRPr b="0" sz="2000">
                <a:solidFill>
                  <a:srgbClr val="575757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8"/>
          <p:cNvSpPr txBox="1"/>
          <p:nvPr>
            <p:ph type="title"/>
          </p:nvPr>
        </p:nvSpPr>
        <p:spPr>
          <a:xfrm>
            <a:off x="365760" y="295683"/>
            <a:ext cx="8412480" cy="4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Medium Blue" showMasterSp="0">
  <p:cSld name="Divider Medium Blue">
    <p:bg>
      <p:bgPr>
        <a:solidFill>
          <a:schemeClr val="accent3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9"/>
          <p:cNvSpPr txBox="1"/>
          <p:nvPr/>
        </p:nvSpPr>
        <p:spPr>
          <a:xfrm>
            <a:off x="365760" y="6481703"/>
            <a:ext cx="4572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Green" showMasterSp="0">
  <p:cSld name="Divider Green">
    <p:bg>
      <p:bgPr>
        <a:solidFill>
          <a:schemeClr val="accen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/>
        </p:nvSpPr>
        <p:spPr>
          <a:xfrm>
            <a:off x="365760" y="6481703"/>
            <a:ext cx="4572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365760" y="295683"/>
            <a:ext cx="8412480" cy="12441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5"/>
          <p:cNvSpPr txBox="1"/>
          <p:nvPr>
            <p:ph idx="1" type="body"/>
          </p:nvPr>
        </p:nvSpPr>
        <p:spPr>
          <a:xfrm>
            <a:off x="365760" y="1611313"/>
            <a:ext cx="8412480" cy="47342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−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◦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−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5"/>
          <p:cNvSpPr txBox="1"/>
          <p:nvPr/>
        </p:nvSpPr>
        <p:spPr>
          <a:xfrm>
            <a:off x="365760" y="6481703"/>
            <a:ext cx="457200" cy="1231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kickstarter.com/help/stats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kaggle.com/kemical/kickstarter-projects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TheAidanAu/kickstarter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ebrobots.io/kickstarter-datasets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kickstarter.com/projects/1523379957/oculus-rift-step-into-the-game/posts/279771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kickstarter.com/projects/1523379957/oculus-rift-step-into-the-game" TargetMode="External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kickstarter.com/projects/cathryn/the-filmography-of-aircrafts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kickstarter.com/projects/bestself/self-journal/" TargetMode="External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hyperlink" Target="https://www.kickstarter.com/projects/bestself/self-journal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"/>
          <p:cNvSpPr txBox="1"/>
          <p:nvPr>
            <p:ph idx="4294967295" type="ctrTitle"/>
          </p:nvPr>
        </p:nvSpPr>
        <p:spPr>
          <a:xfrm>
            <a:off x="459717" y="3659141"/>
            <a:ext cx="8266230" cy="16623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Successful and Profitable Product Launch on </a:t>
            </a:r>
            <a:r>
              <a:rPr b="1" i="0" lang="en-US" sz="35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Kickstarter</a:t>
            </a:r>
            <a:endParaRPr b="1" sz="3500">
              <a:solidFill>
                <a:srgbClr val="002060"/>
              </a:solidFill>
            </a:endParaRPr>
          </a:p>
        </p:txBody>
      </p:sp>
      <p:pic>
        <p:nvPicPr>
          <p:cNvPr descr="Related image" id="28" name="Google Shape;2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65589"/>
            <a:ext cx="9144000" cy="23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"/>
          <p:cNvSpPr txBox="1"/>
          <p:nvPr/>
        </p:nvSpPr>
        <p:spPr>
          <a:xfrm>
            <a:off x="459729" y="340962"/>
            <a:ext cx="82662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Aidan Au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"/>
          <p:cNvSpPr txBox="1"/>
          <p:nvPr/>
        </p:nvSpPr>
        <p:spPr>
          <a:xfrm>
            <a:off x="227902" y="6164860"/>
            <a:ext cx="8498045" cy="51261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10/25/2021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" name="Google Shape;31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6201" y="341000"/>
            <a:ext cx="4824773" cy="51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927ebfd0d_0_44"/>
          <p:cNvSpPr txBox="1"/>
          <p:nvPr/>
        </p:nvSpPr>
        <p:spPr>
          <a:xfrm>
            <a:off x="4393100" y="6211250"/>
            <a:ext cx="435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Stats page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on Kickstarter.com, </a:t>
            </a:r>
            <a:b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1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Last updated: Sat, October 16 2021 12:12 PM EDT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f927ebfd0d_0_44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Success Rate: </a:t>
            </a:r>
            <a:r>
              <a:rPr b="0" i="0" lang="en-US" sz="5000" u="none" cap="none" strike="noStrike">
                <a:solidFill>
                  <a:schemeClr val="dk1"/>
                </a:solidFill>
                <a:highlight>
                  <a:srgbClr val="00FF00"/>
                </a:highlight>
                <a:latin typeface="Arial"/>
                <a:ea typeface="Arial"/>
                <a:cs typeface="Arial"/>
                <a:sym typeface="Arial"/>
              </a:rPr>
              <a:t>39.18%</a:t>
            </a:r>
            <a:endParaRPr b="0" i="0" sz="5000" u="none" cap="none" strike="noStrike">
              <a:solidFill>
                <a:schemeClr val="dk1"/>
              </a:solidFill>
              <a:highlight>
                <a:srgbClr val="00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5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Unsuccessful Rate: </a:t>
            </a:r>
            <a:r>
              <a:rPr b="1" i="1" lang="en-US" sz="5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60.82%</a:t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gf927ebfd0d_0_44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>
                <a:solidFill>
                  <a:srgbClr val="002060"/>
                </a:solidFill>
              </a:rPr>
              <a:t>Overall Success Rate on Kickstarter</a:t>
            </a:r>
            <a:br>
              <a:rPr lang="en-US">
                <a:solidFill>
                  <a:srgbClr val="002060"/>
                </a:solidFill>
              </a:rPr>
            </a:br>
            <a:endParaRPr sz="200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9223f2428_0_26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Success Metrics </a:t>
            </a:r>
            <a:endParaRPr sz="3000">
              <a:solidFill>
                <a:srgbClr val="002060"/>
              </a:solidFill>
            </a:endParaRPr>
          </a:p>
        </p:txBody>
      </p:sp>
      <p:sp>
        <p:nvSpPr>
          <p:cNvPr id="103" name="Google Shape;103;gf9223f2428_0_26"/>
          <p:cNvSpPr/>
          <p:nvPr/>
        </p:nvSpPr>
        <p:spPr>
          <a:xfrm>
            <a:off x="365760" y="1120676"/>
            <a:ext cx="8350500" cy="4616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1. Success Rate/Failure Rate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2. Amount Raised for the Projects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(i.e. Amount Pledged by the Backers)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04" name="Google Shape;104;gf9223f2428_0_26"/>
          <p:cNvSpPr/>
          <p:nvPr/>
        </p:nvSpPr>
        <p:spPr>
          <a:xfrm>
            <a:off x="396800" y="1192675"/>
            <a:ext cx="8350500" cy="4544700"/>
          </a:xfrm>
          <a:prstGeom prst="rect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927ebfd0d_0_65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>
                <a:solidFill>
                  <a:srgbClr val="002060"/>
                </a:solidFill>
              </a:rPr>
              <a:t>Business Problem / Research Questions</a:t>
            </a:r>
            <a:endParaRPr sz="1800">
              <a:solidFill>
                <a:srgbClr val="002060"/>
              </a:solidFill>
            </a:endParaRPr>
          </a:p>
        </p:txBody>
      </p:sp>
      <p:sp>
        <p:nvSpPr>
          <p:cNvPr id="110" name="Google Shape;110;gf927ebfd0d_0_65"/>
          <p:cNvSpPr/>
          <p:nvPr/>
        </p:nvSpPr>
        <p:spPr>
          <a:xfrm>
            <a:off x="365760" y="1120676"/>
            <a:ext cx="8350500" cy="4616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gf927ebfd0d_0_65"/>
          <p:cNvSpPr/>
          <p:nvPr/>
        </p:nvSpPr>
        <p:spPr>
          <a:xfrm>
            <a:off x="396800" y="1192675"/>
            <a:ext cx="8350500" cy="3531000"/>
          </a:xfrm>
          <a:prstGeom prst="rect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02060"/>
                </a:solidFill>
              </a:rPr>
              <a:t>Question 1. How do you pick a winning category to successfully fund your projects on Kickstarter, and what to avoid?</a:t>
            </a:r>
            <a:endParaRPr sz="2500">
              <a:solidFill>
                <a:srgbClr val="00206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00206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02060"/>
                </a:solidFill>
              </a:rPr>
              <a:t>Question 2. Does the length/duration of a project play a role in its success/failure?</a:t>
            </a:r>
            <a:endParaRPr sz="2500">
              <a:solidFill>
                <a:srgbClr val="00206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00206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02060"/>
                </a:solidFill>
              </a:rPr>
              <a:t>Question 3. How can you raise as much money as possible?</a:t>
            </a:r>
            <a:endParaRPr sz="250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f9223f2428_0_108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>
                <a:solidFill>
                  <a:srgbClr val="002060"/>
                </a:solidFill>
              </a:rPr>
              <a:t>Data Set Characteristics</a:t>
            </a:r>
            <a:br>
              <a:rPr lang="en-US">
                <a:solidFill>
                  <a:srgbClr val="002060"/>
                </a:solidFill>
              </a:rPr>
            </a:br>
            <a:r>
              <a:rPr i="1" lang="en-US" sz="2000"/>
              <a:t>Follow The Data</a:t>
            </a:r>
            <a:endParaRPr sz="2000">
              <a:solidFill>
                <a:srgbClr val="002060"/>
              </a:solidFill>
            </a:endParaRPr>
          </a:p>
        </p:txBody>
      </p:sp>
      <p:grpSp>
        <p:nvGrpSpPr>
          <p:cNvPr id="117" name="Google Shape;117;gf9223f2428_0_108"/>
          <p:cNvGrpSpPr/>
          <p:nvPr/>
        </p:nvGrpSpPr>
        <p:grpSpPr>
          <a:xfrm>
            <a:off x="390923" y="1091300"/>
            <a:ext cx="8412600" cy="98425"/>
            <a:chOff x="247" y="716"/>
            <a:chExt cx="2400" cy="62"/>
          </a:xfrm>
        </p:grpSpPr>
        <p:cxnSp>
          <p:nvCxnSpPr>
            <p:cNvPr id="118" name="Google Shape;118;gf9223f2428_0_108"/>
            <p:cNvCxnSpPr/>
            <p:nvPr/>
          </p:nvCxnSpPr>
          <p:spPr>
            <a:xfrm>
              <a:off x="247" y="778"/>
              <a:ext cx="2400" cy="0"/>
            </a:xfrm>
            <a:prstGeom prst="straightConnector1">
              <a:avLst/>
            </a:prstGeom>
            <a:noFill/>
            <a:ln cap="rnd" cmpd="sng" w="12700">
              <a:solidFill>
                <a:srgbClr val="003399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9" name="Google Shape;119;gf9223f2428_0_108"/>
            <p:cNvSpPr/>
            <p:nvPr/>
          </p:nvSpPr>
          <p:spPr>
            <a:xfrm>
              <a:off x="1012" y="716"/>
              <a:ext cx="900" cy="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1" anchor="ctr" bIns="0" lIns="72000" spcFirstLastPara="1" rIns="72000" wrap="square" tIns="0">
              <a:noAutofit/>
            </a:bodyPr>
            <a:lstStyle/>
            <a:p>
              <a:pPr indent="0" lvl="0" marL="0" marR="0" rtl="0" algn="ctr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Dataset Information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" name="Google Shape;120;gf9223f2428_0_108"/>
          <p:cNvSpPr/>
          <p:nvPr/>
        </p:nvSpPr>
        <p:spPr>
          <a:xfrm>
            <a:off x="365750" y="1338800"/>
            <a:ext cx="8412600" cy="5117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Made Available by Mickaël Mouillé on </a:t>
            </a:r>
            <a:r>
              <a:rPr b="0" i="0" lang="en-US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Kaggle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378,657 projects/data points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77% of data points were projects </a:t>
            </a:r>
            <a:r>
              <a:rPr lang="en-US" sz="1800">
                <a:solidFill>
                  <a:schemeClr val="dk1"/>
                </a:solidFill>
              </a:rPr>
              <a:t>launched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the </a:t>
            </a:r>
            <a:r>
              <a:rPr b="1" i="0" lang="en-US" sz="1800" u="none" cap="none" strike="noStrike">
                <a:solidFill>
                  <a:schemeClr val="dk1"/>
                </a:solidFill>
                <a:highlight>
                  <a:srgbClr val="92D050"/>
                </a:highlight>
              </a:rPr>
              <a:t>US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which were used in the upcoming data analysis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duplicates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 Main Categories of projects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Other columns include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number of backers,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amount of money a project raised </a:t>
            </a:r>
            <a:b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(amount of money pledged by supporters),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goal amounts,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launch dates and deadlines,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state: successful, failed, canceled, suspended or live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1800">
                <a:solidFill>
                  <a:schemeClr val="dk1"/>
                </a:solidFill>
              </a:rPr>
              <a:t>Kickstarter was founded on April 28, 2009. </a:t>
            </a:r>
            <a:br>
              <a:rPr lang="en-US" sz="1800">
                <a:solidFill>
                  <a:schemeClr val="dk1"/>
                </a:solidFill>
              </a:rPr>
            </a:br>
            <a:r>
              <a:rPr lang="en-US" sz="1800">
                <a:solidFill>
                  <a:schemeClr val="dk1"/>
                </a:solidFill>
              </a:rPr>
              <a:t>Data from</a:t>
            </a:r>
            <a:r>
              <a:rPr b="1" lang="en-US" sz="1800">
                <a:solidFill>
                  <a:schemeClr val="dk1"/>
                </a:solidFill>
              </a:rPr>
              <a:t> </a:t>
            </a:r>
            <a:r>
              <a:rPr b="1" lang="en-US" sz="1800">
                <a:solidFill>
                  <a:schemeClr val="dk1"/>
                </a:solidFill>
                <a:highlight>
                  <a:srgbClr val="92D050"/>
                </a:highlight>
              </a:rPr>
              <a:t>2009 to</a:t>
            </a:r>
            <a:r>
              <a:rPr b="1" i="0" lang="en-US" sz="1800" u="none" cap="none" strike="noStrike">
                <a:solidFill>
                  <a:schemeClr val="dk1"/>
                </a:solidFill>
                <a:highlight>
                  <a:srgbClr val="92D050"/>
                </a:highlight>
              </a:rPr>
              <a:t> January 2018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were used</a:t>
            </a:r>
            <a:r>
              <a:rPr lang="en-US" sz="1800">
                <a:solidFill>
                  <a:schemeClr val="dk1"/>
                </a:solidFill>
              </a:rPr>
              <a:t> in the analysis.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gf9223f2428_0_108"/>
          <p:cNvSpPr/>
          <p:nvPr/>
        </p:nvSpPr>
        <p:spPr>
          <a:xfrm>
            <a:off x="5782226" y="1091292"/>
            <a:ext cx="1953228" cy="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1" anchor="ctr" bIns="0" lIns="72000" spcFirstLastPara="1" rIns="72000" wrap="square" tIns="0">
            <a:noAutofit/>
          </a:bodyPr>
          <a:lstStyle/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 Visualizations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9223d917d_0_51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f9223d917d_0_51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3000">
                <a:solidFill>
                  <a:srgbClr val="002060"/>
                </a:solidFill>
              </a:rPr>
              <a:t>Growth On Kickstarter Since Founded</a:t>
            </a:r>
            <a:endParaRPr sz="3000">
              <a:solidFill>
                <a:srgbClr val="002060"/>
              </a:solidFill>
            </a:endParaRPr>
          </a:p>
        </p:txBody>
      </p:sp>
      <p:pic>
        <p:nvPicPr>
          <p:cNvPr id="128" name="Google Shape;128;gf9223d917d_0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5176" y="1045425"/>
            <a:ext cx="6973650" cy="52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f9223d917d_0_56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gf9223d917d_0_56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3000">
                <a:solidFill>
                  <a:srgbClr val="002060"/>
                </a:solidFill>
              </a:rPr>
              <a:t>Popular Project Categories On Kickstarter</a:t>
            </a:r>
            <a:endParaRPr sz="3000">
              <a:solidFill>
                <a:srgbClr val="002060"/>
              </a:solidFill>
            </a:endParaRPr>
          </a:p>
        </p:txBody>
      </p:sp>
      <p:pic>
        <p:nvPicPr>
          <p:cNvPr id="135" name="Google Shape;135;gf9223d917d_0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073" y="1211225"/>
            <a:ext cx="7713876" cy="495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9223f2428_0_55"/>
          <p:cNvSpPr/>
          <p:nvPr/>
        </p:nvSpPr>
        <p:spPr>
          <a:xfrm>
            <a:off x="396823" y="1392763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gf9223f2428_0_55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2300">
                <a:solidFill>
                  <a:srgbClr val="002060"/>
                </a:solidFill>
              </a:rPr>
              <a:t>Question 1. How to pick a winning main category to successfully fund your projects on Kickstarter, and what to avoid?</a:t>
            </a:r>
            <a:br>
              <a:rPr lang="en-US">
                <a:solidFill>
                  <a:srgbClr val="002060"/>
                </a:solidFill>
              </a:rPr>
            </a:br>
            <a:r>
              <a:rPr i="1" lang="en-US" sz="2000"/>
              <a:t>Projects/Products that have typically succeeded/failed</a:t>
            </a:r>
            <a:endParaRPr sz="3000">
              <a:solidFill>
                <a:srgbClr val="002060"/>
              </a:solidFill>
            </a:endParaRPr>
          </a:p>
        </p:txBody>
      </p:sp>
      <p:pic>
        <p:nvPicPr>
          <p:cNvPr id="142" name="Google Shape;142;gf9223f2428_0_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300" y="1351800"/>
            <a:ext cx="7989375" cy="512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f9223d917d_0_37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gf9223d917d_0_37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t/>
            </a:r>
            <a:endParaRPr sz="3000">
              <a:solidFill>
                <a:srgbClr val="002060"/>
              </a:solidFill>
            </a:endParaRPr>
          </a:p>
        </p:txBody>
      </p:sp>
      <p:pic>
        <p:nvPicPr>
          <p:cNvPr id="149" name="Google Shape;149;gf9223d917d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079" y="1353312"/>
            <a:ext cx="7991856" cy="512978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gf9223d917d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49" y="-63675"/>
            <a:ext cx="9001912" cy="698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f9223d917d_0_27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f9223d917d_0_27"/>
          <p:cNvSpPr txBox="1"/>
          <p:nvPr>
            <p:ph type="title"/>
          </p:nvPr>
        </p:nvSpPr>
        <p:spPr>
          <a:xfrm>
            <a:off x="365750" y="295669"/>
            <a:ext cx="8412600" cy="8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2500">
                <a:solidFill>
                  <a:srgbClr val="002060"/>
                </a:solidFill>
              </a:rPr>
              <a:t>Go After the Categories That Have More Winners Than Losers. There’re Still Money To Be Made On Kickstarter</a:t>
            </a:r>
            <a:endParaRPr sz="2500">
              <a:solidFill>
                <a:srgbClr val="002060"/>
              </a:solidFill>
            </a:endParaRPr>
          </a:p>
        </p:txBody>
      </p:sp>
      <p:pic>
        <p:nvPicPr>
          <p:cNvPr id="161" name="Google Shape;161;gf9223d917d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934" y="1256675"/>
            <a:ext cx="7572241" cy="486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"/>
          <p:cNvSpPr txBox="1"/>
          <p:nvPr>
            <p:ph idx="4294967295" type="body"/>
          </p:nvPr>
        </p:nvSpPr>
        <p:spPr>
          <a:xfrm>
            <a:off x="370113" y="1169405"/>
            <a:ext cx="8388000" cy="48706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1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100"/>
              <a:buNone/>
            </a:pPr>
            <a:r>
              <a:rPr lang="en-US" sz="2100">
                <a:solidFill>
                  <a:srgbClr val="92D050"/>
                </a:solidFill>
              </a:rPr>
              <a:t>Successful and Profitable Product Launch on </a:t>
            </a:r>
            <a:r>
              <a:rPr b="1" lang="en-US" sz="2100">
                <a:solidFill>
                  <a:srgbClr val="92D050"/>
                </a:solidFill>
              </a:rPr>
              <a:t>Kickstarter</a:t>
            </a:r>
            <a:r>
              <a:rPr lang="en-US" sz="2100"/>
              <a:t>			</a:t>
            </a:r>
            <a:endParaRPr sz="2100"/>
          </a:p>
          <a:p>
            <a:pPr indent="0" lvl="1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</a:pPr>
            <a:r>
              <a:rPr lang="en-US" sz="2100">
                <a:solidFill>
                  <a:srgbClr val="F2F2F2"/>
                </a:solidFill>
              </a:rPr>
              <a:t>Background - Why Do People Go To KickStarter?       					3</a:t>
            </a:r>
            <a:endParaRPr sz="2100">
              <a:solidFill>
                <a:srgbClr val="F2F2F2"/>
              </a:solidFill>
            </a:endParaRPr>
          </a:p>
          <a:p>
            <a:pPr indent="0" lvl="1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Arial"/>
              <a:buNone/>
            </a:pPr>
            <a:r>
              <a:rPr lang="en-US" sz="2100">
                <a:solidFill>
                  <a:srgbClr val="F2F2F2"/>
                </a:solidFill>
              </a:rPr>
              <a:t>Pros and Cons of Launching a Product on Kickstarter					4</a:t>
            </a:r>
            <a:endParaRPr sz="2100">
              <a:solidFill>
                <a:srgbClr val="F2F2F2"/>
              </a:solidFill>
            </a:endParaRPr>
          </a:p>
          <a:p>
            <a:pPr indent="0" lvl="1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</a:pPr>
            <a:r>
              <a:rPr lang="en-US" sz="2100">
                <a:solidFill>
                  <a:srgbClr val="F2F2F2"/>
                </a:solidFill>
              </a:rPr>
              <a:t>Notable Projects On KickStarter										5</a:t>
            </a:r>
            <a:endParaRPr sz="2100">
              <a:solidFill>
                <a:srgbClr val="F2F2F2"/>
              </a:solidFill>
            </a:endParaRPr>
          </a:p>
          <a:p>
            <a:pPr indent="0" lvl="1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</a:pPr>
            <a:r>
              <a:rPr lang="en-US" sz="2100">
                <a:solidFill>
                  <a:srgbClr val="F2F2F2"/>
                </a:solidFill>
              </a:rPr>
              <a:t>Business Problem / Research Question							    10</a:t>
            </a:r>
            <a:endParaRPr sz="2100">
              <a:solidFill>
                <a:srgbClr val="F2F2F2"/>
              </a:solidFill>
            </a:endParaRPr>
          </a:p>
          <a:p>
            <a:pPr indent="0" lvl="1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</a:pPr>
            <a:r>
              <a:rPr lang="en-US" sz="2100">
                <a:solidFill>
                  <a:srgbClr val="F2F2F2"/>
                </a:solidFill>
              </a:rPr>
              <a:t>Data Set Characteristics											    12</a:t>
            </a:r>
            <a:endParaRPr sz="2100">
              <a:solidFill>
                <a:srgbClr val="F2F2F2"/>
              </a:solidFill>
            </a:endParaRPr>
          </a:p>
          <a:p>
            <a:pPr indent="0" lvl="1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</a:pPr>
            <a:r>
              <a:rPr lang="en-US" sz="2100">
                <a:solidFill>
                  <a:srgbClr val="F2F2F2"/>
                </a:solidFill>
              </a:rPr>
              <a:t>Analysis – Key Results &amp; Recommendation						    15</a:t>
            </a:r>
            <a:endParaRPr sz="2100">
              <a:solidFill>
                <a:srgbClr val="F2F2F2"/>
              </a:solidFill>
            </a:endParaRPr>
          </a:p>
          <a:p>
            <a:pPr indent="0" lvl="1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</a:pPr>
            <a:r>
              <a:rPr lang="en-US" sz="2100">
                <a:solidFill>
                  <a:srgbClr val="F2F2F2"/>
                </a:solidFill>
              </a:rPr>
              <a:t>Future Work / Next Steps &amp; Improvements							    24</a:t>
            </a:r>
            <a:endParaRPr sz="2100">
              <a:solidFill>
                <a:srgbClr val="F2F2F2"/>
              </a:solidFill>
            </a:endParaRPr>
          </a:p>
          <a:p>
            <a:pPr indent="0" lvl="1" marL="0" rtl="0" algn="l">
              <a:spcBef>
                <a:spcPts val="18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</a:pPr>
            <a:r>
              <a:rPr lang="en-US" sz="2100">
                <a:solidFill>
                  <a:srgbClr val="F2F2F2"/>
                </a:solidFill>
              </a:rPr>
              <a:t>M</a:t>
            </a:r>
            <a:r>
              <a:rPr lang="en-US" sz="2100">
                <a:solidFill>
                  <a:srgbClr val="F2F2F2"/>
                </a:solidFill>
              </a:rPr>
              <a:t>y </a:t>
            </a:r>
            <a:r>
              <a:rPr lang="en-US" sz="2100" u="sng">
                <a:solidFill>
                  <a:schemeClr val="hlink"/>
                </a:solidFill>
                <a:hlinkClick r:id="rId3"/>
              </a:rPr>
              <a:t>GitHub Link</a:t>
            </a:r>
            <a:r>
              <a:rPr lang="en-US" sz="2100">
                <a:solidFill>
                  <a:srgbClr val="F2F2F2"/>
                </a:solidFill>
              </a:rPr>
              <a:t> to the Project</a:t>
            </a:r>
            <a:endParaRPr sz="2100">
              <a:solidFill>
                <a:srgbClr val="F2F2F2"/>
              </a:solidFill>
            </a:endParaRPr>
          </a:p>
          <a:p>
            <a:pPr indent="0" lvl="1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sz="2100"/>
          </a:p>
          <a:p>
            <a:pPr indent="0" lvl="1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t/>
            </a:r>
            <a:endParaRPr sz="2100"/>
          </a:p>
        </p:txBody>
      </p:sp>
      <p:sp>
        <p:nvSpPr>
          <p:cNvPr id="37" name="Google Shape;37;p2"/>
          <p:cNvSpPr txBox="1"/>
          <p:nvPr>
            <p:ph idx="4294967295" type="title"/>
          </p:nvPr>
        </p:nvSpPr>
        <p:spPr>
          <a:xfrm>
            <a:off x="370113" y="179571"/>
            <a:ext cx="8388000" cy="887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>
                <a:solidFill>
                  <a:schemeClr val="lt1"/>
                </a:solidFill>
              </a:rPr>
              <a:t>Agenda (to be updated) 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9223f2428_0_140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f9223f2428_0_140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3000">
                <a:solidFill>
                  <a:srgbClr val="002060"/>
                </a:solidFill>
              </a:rPr>
              <a:t>Question 2. Does the length/duration of a project play a role in its success/failure?</a:t>
            </a:r>
            <a:endParaRPr sz="3000">
              <a:solidFill>
                <a:srgbClr val="002060"/>
              </a:solidFill>
            </a:endParaRPr>
          </a:p>
        </p:txBody>
      </p:sp>
      <p:pic>
        <p:nvPicPr>
          <p:cNvPr id="168" name="Google Shape;168;gf9223f2428_0_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925" y="1291962"/>
            <a:ext cx="6854150" cy="479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9223f2428_0_67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f9223f2428_0_67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3000">
                <a:solidFill>
                  <a:srgbClr val="002060"/>
                </a:solidFill>
              </a:rPr>
              <a:t>Question 3. How can you raise as much money as possible? </a:t>
            </a:r>
            <a:endParaRPr sz="3000">
              <a:solidFill>
                <a:srgbClr val="002060"/>
              </a:solidFill>
            </a:endParaRPr>
          </a:p>
        </p:txBody>
      </p:sp>
      <p:pic>
        <p:nvPicPr>
          <p:cNvPr id="175" name="Google Shape;175;gf9223f2428_0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150" y="1392787"/>
            <a:ext cx="6759675" cy="486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f9223f2428_0_62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f9223f2428_0_62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2500">
                <a:solidFill>
                  <a:srgbClr val="002060"/>
                </a:solidFill>
              </a:rPr>
              <a:t>Looking Closely At The Bottom Left Part Of The Last Chart</a:t>
            </a:r>
            <a:endParaRPr sz="2500">
              <a:solidFill>
                <a:srgbClr val="002060"/>
              </a:solidFill>
            </a:endParaRPr>
          </a:p>
        </p:txBody>
      </p:sp>
      <p:pic>
        <p:nvPicPr>
          <p:cNvPr id="182" name="Google Shape;182;gf9223f2428_0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007" y="1214500"/>
            <a:ext cx="7152094" cy="494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f9223d917d_0_108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f9223d917d_0_108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2000">
                <a:solidFill>
                  <a:srgbClr val="002060"/>
                </a:solidFill>
              </a:rPr>
              <a:t>There is a high correlation between the number of backers and </a:t>
            </a:r>
            <a:br>
              <a:rPr lang="en-US" sz="2000">
                <a:solidFill>
                  <a:srgbClr val="002060"/>
                </a:solidFill>
              </a:rPr>
            </a:br>
            <a:r>
              <a:rPr lang="en-US" sz="2000">
                <a:solidFill>
                  <a:srgbClr val="002060"/>
                </a:solidFill>
              </a:rPr>
              <a:t>the amount pledged by the backers/the amount raised for the projects</a:t>
            </a:r>
            <a:endParaRPr sz="2000">
              <a:solidFill>
                <a:srgbClr val="002060"/>
              </a:solidFill>
            </a:endParaRPr>
          </a:p>
        </p:txBody>
      </p:sp>
      <p:pic>
        <p:nvPicPr>
          <p:cNvPr id="189" name="Google Shape;189;gf9223d917d_0_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1126912"/>
            <a:ext cx="9144003" cy="51211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gf9223d917d_0_108"/>
          <p:cNvCxnSpPr/>
          <p:nvPr/>
        </p:nvCxnSpPr>
        <p:spPr>
          <a:xfrm>
            <a:off x="6289925" y="5467350"/>
            <a:ext cx="7200" cy="10800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gf9223d917d_0_108"/>
          <p:cNvCxnSpPr/>
          <p:nvPr/>
        </p:nvCxnSpPr>
        <p:spPr>
          <a:xfrm>
            <a:off x="8304075" y="5467350"/>
            <a:ext cx="7200" cy="10800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gf9223d917d_0_108"/>
          <p:cNvCxnSpPr/>
          <p:nvPr/>
        </p:nvCxnSpPr>
        <p:spPr>
          <a:xfrm flipH="1" rot="10800000">
            <a:off x="6164275" y="4330200"/>
            <a:ext cx="7200" cy="1080000"/>
          </a:xfrm>
          <a:prstGeom prst="straightConnector1">
            <a:avLst/>
          </a:prstGeom>
          <a:noFill/>
          <a:ln cap="flat" cmpd="sng" w="1143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" name="Google Shape;193;gf9223d917d_0_108"/>
          <p:cNvCxnSpPr/>
          <p:nvPr/>
        </p:nvCxnSpPr>
        <p:spPr>
          <a:xfrm flipH="1" rot="10800000">
            <a:off x="8123100" y="4330200"/>
            <a:ext cx="7200" cy="1080000"/>
          </a:xfrm>
          <a:prstGeom prst="straightConnector1">
            <a:avLst/>
          </a:prstGeom>
          <a:noFill/>
          <a:ln cap="flat" cmpd="sng" w="1143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" name="Google Shape;194;gf9223d917d_0_108"/>
          <p:cNvSpPr txBox="1"/>
          <p:nvPr/>
        </p:nvSpPr>
        <p:spPr>
          <a:xfrm>
            <a:off x="6543600" y="2409825"/>
            <a:ext cx="260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5" name="Google Shape;195;gf9223d917d_0_108"/>
          <p:cNvSpPr/>
          <p:nvPr/>
        </p:nvSpPr>
        <p:spPr>
          <a:xfrm>
            <a:off x="6413750" y="1933725"/>
            <a:ext cx="2644500" cy="9525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rgbClr val="92D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Positive Relationship</a:t>
            </a:r>
            <a:endParaRPr b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f9223d917d_0_163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2600">
                <a:solidFill>
                  <a:srgbClr val="002060"/>
                </a:solidFill>
              </a:rPr>
              <a:t>Recommendation: </a:t>
            </a:r>
            <a:r>
              <a:rPr lang="en-US" sz="2600">
                <a:solidFill>
                  <a:srgbClr val="002060"/>
                </a:solidFill>
              </a:rPr>
              <a:t>Always Include A Reward Level Of $1 </a:t>
            </a:r>
            <a:endParaRPr sz="2600">
              <a:solidFill>
                <a:srgbClr val="002060"/>
              </a:solidFill>
            </a:endParaRPr>
          </a:p>
        </p:txBody>
      </p:sp>
      <p:pic>
        <p:nvPicPr>
          <p:cNvPr id="201" name="Google Shape;201;gf9223d917d_0_163"/>
          <p:cNvPicPr preferRelativeResize="0"/>
          <p:nvPr/>
        </p:nvPicPr>
        <p:blipFill rotWithShape="1">
          <a:blip r:embed="rId3">
            <a:alphaModFix/>
          </a:blip>
          <a:srcRect b="0" l="72186" r="0" t="921"/>
          <a:stretch/>
        </p:blipFill>
        <p:spPr>
          <a:xfrm>
            <a:off x="365752" y="957275"/>
            <a:ext cx="2543227" cy="5047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gf9223d917d_0_163"/>
          <p:cNvSpPr/>
          <p:nvPr/>
        </p:nvSpPr>
        <p:spPr>
          <a:xfrm>
            <a:off x="475300" y="1276350"/>
            <a:ext cx="2324100" cy="7809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f9223d917d_0_163"/>
          <p:cNvSpPr txBox="1"/>
          <p:nvPr/>
        </p:nvSpPr>
        <p:spPr>
          <a:xfrm>
            <a:off x="5435150" y="2314575"/>
            <a:ext cx="334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f9223d917d_0_163"/>
          <p:cNvSpPr/>
          <p:nvPr/>
        </p:nvSpPr>
        <p:spPr>
          <a:xfrm>
            <a:off x="3000350" y="1186900"/>
            <a:ext cx="5778000" cy="4985400"/>
          </a:xfrm>
          <a:prstGeom prst="ellipse">
            <a:avLst/>
          </a:prstGeom>
          <a:solidFill>
            <a:srgbClr val="92D05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2000">
                <a:solidFill>
                  <a:schemeClr val="dk1"/>
                </a:solidFill>
              </a:rPr>
              <a:t>To get an easy yes from a backer and, and hence to increase the number of backers</a:t>
            </a:r>
            <a:br>
              <a:rPr i="1" lang="en-US" sz="2000">
                <a:solidFill>
                  <a:schemeClr val="dk1"/>
                </a:solidFill>
              </a:rPr>
            </a:br>
            <a:endParaRPr i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2000">
                <a:solidFill>
                  <a:schemeClr val="dk1"/>
                </a:solidFill>
              </a:rPr>
              <a:t>Your reward can be, for example, a personalized thank-you video from the Founder(s)</a:t>
            </a:r>
            <a:endParaRPr i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2000">
                <a:solidFill>
                  <a:schemeClr val="dk1"/>
                </a:solidFill>
              </a:rPr>
              <a:t>The more money you raise, the more likely your projects are going to succeed </a:t>
            </a:r>
            <a:endParaRPr i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0"/>
          <p:cNvSpPr txBox="1"/>
          <p:nvPr>
            <p:ph type="title"/>
          </p:nvPr>
        </p:nvSpPr>
        <p:spPr>
          <a:xfrm>
            <a:off x="365760" y="295683"/>
            <a:ext cx="8412480" cy="4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>
                <a:solidFill>
                  <a:srgbClr val="002060"/>
                </a:solidFill>
              </a:rPr>
              <a:t>Next Steps &amp; Improvements</a:t>
            </a:r>
            <a:endParaRPr sz="2000">
              <a:solidFill>
                <a:srgbClr val="002060"/>
              </a:solidFill>
            </a:endParaRPr>
          </a:p>
        </p:txBody>
      </p:sp>
      <p:sp>
        <p:nvSpPr>
          <p:cNvPr id="210" name="Google Shape;210;p10"/>
          <p:cNvSpPr/>
          <p:nvPr/>
        </p:nvSpPr>
        <p:spPr>
          <a:xfrm>
            <a:off x="365750" y="1253925"/>
            <a:ext cx="4206300" cy="50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more 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recently web-scraped data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(scraped once a month)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a model to predict the success of a project (</a:t>
            </a: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Target </a:t>
            </a:r>
            <a:r>
              <a:rPr b="1" lang="en-US">
                <a:solidFill>
                  <a:schemeClr val="dk1"/>
                </a:solidFill>
              </a:rPr>
              <a:t>V</a:t>
            </a: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ariable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); </a:t>
            </a:r>
            <a:b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the model for production ready to be deployed</a:t>
            </a:r>
            <a:b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Future Data collection/feature engineering: </a:t>
            </a:r>
            <a:b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Explore other relationship/correlation with features such as the number of comments, updates, and reward levels, etc. (More </a:t>
            </a:r>
            <a:r>
              <a:rPr b="1" lang="en-US">
                <a:solidFill>
                  <a:schemeClr val="dk1"/>
                </a:solidFill>
              </a:rPr>
              <a:t>P</a:t>
            </a: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redictor </a:t>
            </a:r>
            <a:r>
              <a:rPr b="1" lang="en-US">
                <a:solidFill>
                  <a:schemeClr val="dk1"/>
                </a:solidFill>
              </a:rPr>
              <a:t>V</a:t>
            </a: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ariables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Expand the project but with more data from other crowdfunding websites such as IndieGoGo, GoFundMe or Product Hunt. </a:t>
            </a:r>
            <a:b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Talk to domain experts in Kickstarter and crowdfunding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" name="Google Shape;211;p10"/>
          <p:cNvGrpSpPr/>
          <p:nvPr/>
        </p:nvGrpSpPr>
        <p:grpSpPr>
          <a:xfrm>
            <a:off x="365760" y="1006421"/>
            <a:ext cx="4206240" cy="176213"/>
            <a:chOff x="247" y="716"/>
            <a:chExt cx="2528" cy="111"/>
          </a:xfrm>
        </p:grpSpPr>
        <p:cxnSp>
          <p:nvCxnSpPr>
            <p:cNvPr id="212" name="Google Shape;212;p10"/>
            <p:cNvCxnSpPr/>
            <p:nvPr/>
          </p:nvCxnSpPr>
          <p:spPr>
            <a:xfrm>
              <a:off x="247" y="778"/>
              <a:ext cx="2528" cy="0"/>
            </a:xfrm>
            <a:prstGeom prst="straightConnector1">
              <a:avLst/>
            </a:prstGeom>
            <a:noFill/>
            <a:ln cap="rnd" cmpd="sng" w="12700">
              <a:solidFill>
                <a:srgbClr val="003399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13" name="Google Shape;213;p10"/>
            <p:cNvSpPr/>
            <p:nvPr/>
          </p:nvSpPr>
          <p:spPr>
            <a:xfrm>
              <a:off x="735" y="716"/>
              <a:ext cx="1515" cy="11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1" anchor="ctr" bIns="0" lIns="72000" spcFirstLastPara="1" rIns="72000" wrap="square" tIns="0">
              <a:spAutoFit/>
            </a:bodyPr>
            <a:lstStyle/>
            <a:p>
              <a:pPr indent="0" lvl="0" marL="0" marR="0" rtl="0" algn="ctr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Project/Approach Improvements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" name="Google Shape;214;p10"/>
          <p:cNvSpPr/>
          <p:nvPr/>
        </p:nvSpPr>
        <p:spPr>
          <a:xfrm>
            <a:off x="4712325" y="1253925"/>
            <a:ext cx="4206300" cy="50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 I did not web-scrape or use web-scraped data --- Ideas are a dime a dozen. Execution is everything. Ideas are Only as Good as the Execution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Took additional data visualization courses on using subplots and overlaying two plots into one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5" name="Google Shape;215;p10"/>
          <p:cNvGrpSpPr/>
          <p:nvPr/>
        </p:nvGrpSpPr>
        <p:grpSpPr>
          <a:xfrm>
            <a:off x="4712335" y="1006421"/>
            <a:ext cx="4206240" cy="176213"/>
            <a:chOff x="247" y="716"/>
            <a:chExt cx="2528" cy="111"/>
          </a:xfrm>
        </p:grpSpPr>
        <p:cxnSp>
          <p:nvCxnSpPr>
            <p:cNvPr id="216" name="Google Shape;216;p10"/>
            <p:cNvCxnSpPr/>
            <p:nvPr/>
          </p:nvCxnSpPr>
          <p:spPr>
            <a:xfrm>
              <a:off x="247" y="778"/>
              <a:ext cx="2528" cy="0"/>
            </a:xfrm>
            <a:prstGeom prst="straightConnector1">
              <a:avLst/>
            </a:prstGeom>
            <a:noFill/>
            <a:ln cap="rnd" cmpd="sng" w="12700">
              <a:solidFill>
                <a:srgbClr val="003399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17" name="Google Shape;217;p10"/>
            <p:cNvSpPr/>
            <p:nvPr/>
          </p:nvSpPr>
          <p:spPr>
            <a:xfrm>
              <a:off x="1079" y="716"/>
              <a:ext cx="817" cy="11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1" anchor="ctr" bIns="0" lIns="72000" spcFirstLastPara="1" rIns="72000" wrap="square" tIns="0">
              <a:spAutoFit/>
            </a:bodyPr>
            <a:lstStyle/>
            <a:p>
              <a:pPr indent="0" lvl="0" marL="0" marR="0" rtl="0" algn="ctr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Lessons learned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f9223d917d_0_131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gf9223d917d_0_131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t/>
            </a:r>
            <a:endParaRPr sz="300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f9223f2428_0_155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1">
              <a:solidFill>
                <a:schemeClr val="dk1"/>
              </a:solidFill>
            </a:endParaRPr>
          </a:p>
        </p:txBody>
      </p:sp>
      <p:sp>
        <p:nvSpPr>
          <p:cNvPr id="229" name="Google Shape;229;gf9223f2428_0_155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t/>
            </a:r>
            <a:endParaRPr sz="300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/>
          <p:nvPr>
            <p:ph type="title"/>
          </p:nvPr>
        </p:nvSpPr>
        <p:spPr>
          <a:xfrm>
            <a:off x="365760" y="295683"/>
            <a:ext cx="8412480" cy="4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>
                <a:solidFill>
                  <a:srgbClr val="002060"/>
                </a:solidFill>
              </a:rPr>
              <a:t>Background</a:t>
            </a:r>
            <a:br>
              <a:rPr lang="en-US">
                <a:solidFill>
                  <a:srgbClr val="002060"/>
                </a:solidFill>
              </a:rPr>
            </a:br>
            <a:r>
              <a:rPr i="1" lang="en-US" sz="1800"/>
              <a:t>Why Do People Hang Out On KickStarter?</a:t>
            </a:r>
            <a:endParaRPr sz="1800">
              <a:solidFill>
                <a:srgbClr val="002060"/>
              </a:solidFill>
            </a:endParaRPr>
          </a:p>
        </p:txBody>
      </p:sp>
      <p:sp>
        <p:nvSpPr>
          <p:cNvPr id="43" name="Google Shape;43;p3"/>
          <p:cNvSpPr/>
          <p:nvPr/>
        </p:nvSpPr>
        <p:spPr>
          <a:xfrm>
            <a:off x="365760" y="1120676"/>
            <a:ext cx="8350401" cy="461664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3"/>
          <p:cNvSpPr/>
          <p:nvPr/>
        </p:nvSpPr>
        <p:spPr>
          <a:xfrm>
            <a:off x="365762" y="1687222"/>
            <a:ext cx="1466566" cy="1753949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Owners/</a:t>
            </a:r>
            <a:br>
              <a:rPr b="1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Creators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3"/>
          <p:cNvSpPr/>
          <p:nvPr/>
        </p:nvSpPr>
        <p:spPr>
          <a:xfrm>
            <a:off x="1845578" y="1687222"/>
            <a:ext cx="6870600" cy="1753800"/>
          </a:xfrm>
          <a:prstGeom prst="rect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oto Sans Symbols"/>
              <a:buChar char="▪"/>
            </a:pP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Bring a product idea to life - from developing a prototype to selling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lang="en-US" sz="1100">
                <a:solidFill>
                  <a:schemeClr val="dk2"/>
                </a:solidFill>
              </a:rPr>
              <a:t>Validate a 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proof of concept </a:t>
            </a:r>
            <a:r>
              <a:rPr lang="en-US" sz="1100">
                <a:solidFill>
                  <a:schemeClr val="dk2"/>
                </a:solidFill>
              </a:rPr>
              <a:t>or a viable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idea from the market</a:t>
            </a:r>
            <a:endParaRPr sz="1100">
              <a:solidFill>
                <a:schemeClr val="dk2"/>
              </a:solidFill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lang="en-US" sz="1100">
                <a:solidFill>
                  <a:schemeClr val="dk2"/>
                </a:solidFill>
              </a:rPr>
              <a:t>Sell then build instead of building first then selling second</a:t>
            </a:r>
            <a:endParaRPr sz="1100">
              <a:solidFill>
                <a:schemeClr val="dk2"/>
              </a:solidFill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Get startup cash/initial funding without giving up equity/taking a loan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46" name="Google Shape;46;p3"/>
          <p:cNvSpPr/>
          <p:nvPr/>
        </p:nvSpPr>
        <p:spPr>
          <a:xfrm>
            <a:off x="365763" y="3796672"/>
            <a:ext cx="1466564" cy="1902613"/>
          </a:xfrm>
          <a:prstGeom prst="rect">
            <a:avLst/>
          </a:prstGeom>
          <a:solidFill>
            <a:srgbClr val="0070C0"/>
          </a:solidFill>
          <a:ln cap="flat" cmpd="sng" w="12700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Paying Customers/ </a:t>
            </a:r>
            <a:r>
              <a:rPr b="1" lang="en-US">
                <a:solidFill>
                  <a:schemeClr val="lt1"/>
                </a:solidFill>
              </a:rPr>
              <a:t>Backers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"/>
          <p:cNvSpPr/>
          <p:nvPr/>
        </p:nvSpPr>
        <p:spPr>
          <a:xfrm>
            <a:off x="1845578" y="3796672"/>
            <a:ext cx="6870583" cy="1902613"/>
          </a:xfrm>
          <a:prstGeom prst="rect">
            <a:avLst/>
          </a:prstGeom>
          <a:noFill/>
          <a:ln cap="flat" cmpd="sng" w="12700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[Describe here the problem to solve and analysis/approach required to find the solution]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Pay to support creators who will bring new products to life</a:t>
            </a:r>
            <a:r>
              <a:rPr lang="en-US" sz="1100">
                <a:solidFill>
                  <a:schemeClr val="dk1"/>
                </a:solidFill>
              </a:rPr>
              <a:t> and to save from future retail price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have early access to new or innovative products than customers outside of Kickstarter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f9223f2428_0_72"/>
          <p:cNvSpPr txBox="1"/>
          <p:nvPr>
            <p:ph type="title"/>
          </p:nvPr>
        </p:nvSpPr>
        <p:spPr>
          <a:xfrm>
            <a:off x="365760" y="2194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>
                <a:solidFill>
                  <a:srgbClr val="002060"/>
                </a:solidFill>
              </a:rPr>
              <a:t>Pros and Cons of Launching a Product on Kickstarter</a:t>
            </a:r>
            <a:br>
              <a:rPr lang="en-US">
                <a:solidFill>
                  <a:srgbClr val="002060"/>
                </a:solidFill>
              </a:rPr>
            </a:br>
            <a:r>
              <a:rPr i="1" lang="en-US" sz="1800"/>
              <a:t>Risks and Rewards</a:t>
            </a:r>
            <a:endParaRPr sz="1800">
              <a:solidFill>
                <a:srgbClr val="002060"/>
              </a:solidFill>
            </a:endParaRPr>
          </a:p>
        </p:txBody>
      </p:sp>
      <p:sp>
        <p:nvSpPr>
          <p:cNvPr id="53" name="Google Shape;53;gf9223f2428_0_72"/>
          <p:cNvSpPr/>
          <p:nvPr/>
        </p:nvSpPr>
        <p:spPr>
          <a:xfrm>
            <a:off x="365750" y="1120675"/>
            <a:ext cx="8350500" cy="5265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gf9223f2428_0_72"/>
          <p:cNvSpPr/>
          <p:nvPr/>
        </p:nvSpPr>
        <p:spPr>
          <a:xfrm>
            <a:off x="365775" y="1362325"/>
            <a:ext cx="1466700" cy="3065400"/>
          </a:xfrm>
          <a:prstGeom prst="rect">
            <a:avLst/>
          </a:prstGeom>
          <a:solidFill>
            <a:srgbClr val="92D050"/>
          </a:solidFill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Advantages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f9223f2428_0_72"/>
          <p:cNvSpPr/>
          <p:nvPr/>
        </p:nvSpPr>
        <p:spPr>
          <a:xfrm>
            <a:off x="365763" y="4483747"/>
            <a:ext cx="1466700" cy="1902600"/>
          </a:xfrm>
          <a:prstGeom prst="rect">
            <a:avLst/>
          </a:prstGeom>
          <a:solidFill>
            <a:srgbClr val="FF0000"/>
          </a:solidFill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Disadvantages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gf9223f2428_0_72"/>
          <p:cNvSpPr/>
          <p:nvPr/>
        </p:nvSpPr>
        <p:spPr>
          <a:xfrm>
            <a:off x="1845578" y="4483747"/>
            <a:ext cx="6870600" cy="1902600"/>
          </a:xfrm>
          <a:prstGeom prst="rect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oto Sans Symbols"/>
              <a:buChar char="▪"/>
            </a:pP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Hurt chances of </a:t>
            </a:r>
            <a:r>
              <a:rPr b="1" i="0" lang="en-US" sz="11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getting subsequent funding</a:t>
            </a:r>
            <a:r>
              <a:rPr b="1" i="0" lang="en-US" sz="1100" u="none" cap="none" strike="noStrike">
                <a:solidFill>
                  <a:srgbClr val="FF0000"/>
                </a:solidFill>
              </a:rPr>
              <a:t> from investors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if a project failed. </a:t>
            </a:r>
            <a:br>
              <a:rPr lang="en-US" sz="1100">
                <a:solidFill>
                  <a:schemeClr val="dk2"/>
                </a:solidFill>
              </a:rPr>
            </a:br>
            <a:r>
              <a:rPr i="1" lang="en-US" sz="1100">
                <a:solidFill>
                  <a:schemeClr val="dk2"/>
                </a:solidFill>
              </a:rPr>
              <a:t>What will The Verge, CNET, engadget, or TechCrunch </a:t>
            </a:r>
            <a:r>
              <a:rPr b="1" i="1" lang="en-US" sz="1100">
                <a:solidFill>
                  <a:srgbClr val="FF0000"/>
                </a:solidFill>
              </a:rPr>
              <a:t>write about your failed campaigns</a:t>
            </a:r>
            <a:r>
              <a:rPr b="1" i="1" lang="en-US" sz="1100">
                <a:solidFill>
                  <a:schemeClr val="dk2"/>
                </a:solidFill>
              </a:rPr>
              <a:t>?</a:t>
            </a:r>
            <a:r>
              <a:rPr b="1" lang="en-US" sz="1100">
                <a:solidFill>
                  <a:schemeClr val="dk2"/>
                </a:solidFill>
              </a:rPr>
              <a:t> </a:t>
            </a:r>
            <a:endParaRPr b="1" sz="1100">
              <a:solidFill>
                <a:schemeClr val="dk2"/>
              </a:solidFill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b="1" i="0" lang="en-US" sz="11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All-or-nothing 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funding model </a:t>
            </a:r>
            <a:b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(Zero funding if you fail to hit your funding goal)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b="1" i="0" lang="en-US" sz="11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Not all 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projects/products do well on Kickstarter - </a:t>
            </a:r>
            <a:r>
              <a:rPr b="0" i="0" lang="en-US" sz="1100" u="sng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choose wisely</a:t>
            </a:r>
            <a:endParaRPr b="0" i="0" sz="1100" u="sng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Customers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may be deterred by projects with a </a:t>
            </a:r>
            <a:r>
              <a:rPr b="1" i="0" lang="en-US" sz="11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longer duration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  <a:b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 shorter duration may lead to a failed and </a:t>
            </a:r>
            <a:r>
              <a:rPr b="1" i="0" lang="en-US" sz="11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under-funded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project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f9223f2428_0_72"/>
          <p:cNvSpPr/>
          <p:nvPr/>
        </p:nvSpPr>
        <p:spPr>
          <a:xfrm>
            <a:off x="1845575" y="1362325"/>
            <a:ext cx="6870600" cy="3065400"/>
          </a:xfrm>
          <a:prstGeom prst="rect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Get startup cash/initial funding without giving out equity/taking a loan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Solve cash flow problem - pre-selling products </a:t>
            </a:r>
            <a:r>
              <a:rPr lang="en-US" sz="1100">
                <a:solidFill>
                  <a:schemeClr val="dk2"/>
                </a:solidFill>
              </a:rPr>
              <a:t>BEFORE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available and taking pre-order</a:t>
            </a:r>
            <a:r>
              <a:rPr lang="en-US" sz="1100">
                <a:solidFill>
                  <a:schemeClr val="dk2"/>
                </a:solidFill>
              </a:rPr>
              <a:t>s; </a:t>
            </a:r>
            <a:br>
              <a:rPr lang="en-US" sz="1100">
                <a:solidFill>
                  <a:schemeClr val="dk2"/>
                </a:solidFill>
              </a:rPr>
            </a:br>
            <a:r>
              <a:rPr lang="en-US" sz="1100">
                <a:solidFill>
                  <a:schemeClr val="dk2"/>
                </a:solidFill>
              </a:rPr>
              <a:t>Flip the timeline </a:t>
            </a:r>
            <a:r>
              <a:rPr lang="en-US" sz="1100">
                <a:solidFill>
                  <a:schemeClr val="dk2"/>
                </a:solidFill>
              </a:rPr>
              <a:t>- 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generate pre-revenue before eve</a:t>
            </a:r>
            <a:r>
              <a:rPr lang="en-US" sz="1100">
                <a:solidFill>
                  <a:schemeClr val="dk2"/>
                </a:solidFill>
              </a:rPr>
              <a:t>n having a product to sell or paying for </a:t>
            </a:r>
            <a:r>
              <a:rPr lang="en-US" sz="1100">
                <a:solidFill>
                  <a:schemeClr val="dk2"/>
                </a:solidFill>
              </a:rPr>
              <a:t>inventories</a:t>
            </a:r>
            <a:r>
              <a:rPr lang="en-US" sz="1100">
                <a:solidFill>
                  <a:schemeClr val="dk2"/>
                </a:solidFill>
              </a:rPr>
              <a:t> 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You can raise more money even if your funding goal is met (over-funded)</a:t>
            </a:r>
            <a:endParaRPr b="0" i="0" sz="11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lang="en-US" sz="1100">
                <a:solidFill>
                  <a:schemeClr val="dk2"/>
                </a:solidFill>
              </a:rPr>
              <a:t>A g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lobal </a:t>
            </a:r>
            <a:r>
              <a:rPr lang="en-US" sz="1100">
                <a:solidFill>
                  <a:schemeClr val="dk2"/>
                </a:solidFill>
              </a:rPr>
              <a:t>community</a:t>
            </a:r>
            <a:r>
              <a:rPr lang="en-US" sz="1100">
                <a:solidFill>
                  <a:schemeClr val="dk2"/>
                </a:solidFill>
              </a:rPr>
              <a:t> of </a:t>
            </a:r>
            <a:r>
              <a:rPr b="1" lang="en-US" sz="1100">
                <a:solidFill>
                  <a:schemeClr val="dk2"/>
                </a:solidFill>
                <a:highlight>
                  <a:schemeClr val="accent2"/>
                </a:highlight>
              </a:rPr>
              <a:t>millions</a:t>
            </a:r>
            <a:r>
              <a:rPr lang="en-US" sz="1100">
                <a:solidFill>
                  <a:schemeClr val="dk2"/>
                </a:solidFill>
              </a:rPr>
              <a:t> of </a:t>
            </a:r>
            <a:r>
              <a:rPr b="0" i="0" lang="en-US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repeat customers/backers actively browse Kickstarter and ready to pay to support projects</a:t>
            </a:r>
            <a:r>
              <a:rPr lang="en-US" sz="1100">
                <a:solidFill>
                  <a:schemeClr val="dk2"/>
                </a:solidFill>
              </a:rPr>
              <a:t> (which </a:t>
            </a:r>
            <a:r>
              <a:rPr lang="en-US" sz="1100">
                <a:solidFill>
                  <a:schemeClr val="dk2"/>
                </a:solidFill>
              </a:rPr>
              <a:t>potentially </a:t>
            </a:r>
            <a:r>
              <a:rPr lang="en-US" sz="1100">
                <a:solidFill>
                  <a:schemeClr val="dk2"/>
                </a:solidFill>
              </a:rPr>
              <a:t>lower the customer </a:t>
            </a:r>
            <a:r>
              <a:rPr lang="en-US" sz="1100">
                <a:solidFill>
                  <a:schemeClr val="dk2"/>
                </a:solidFill>
              </a:rPr>
              <a:t>acquisition</a:t>
            </a:r>
            <a:r>
              <a:rPr lang="en-US" sz="1100">
                <a:solidFill>
                  <a:schemeClr val="dk2"/>
                </a:solidFill>
              </a:rPr>
              <a:t> costs)</a:t>
            </a:r>
            <a:endParaRPr sz="1100">
              <a:solidFill>
                <a:schemeClr val="dk2"/>
              </a:solidFill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lang="en-US" sz="1100">
                <a:solidFill>
                  <a:schemeClr val="dk2"/>
                </a:solidFill>
              </a:rPr>
              <a:t>Alternative funding vs traditional financing such as loans from friends and families, (high-interest) SBA loans from banks, angel investors/venture capital, or Shark Tanks/Dragons' Den</a:t>
            </a:r>
            <a:endParaRPr sz="1100">
              <a:solidFill>
                <a:schemeClr val="dk2"/>
              </a:solidFill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▪"/>
            </a:pPr>
            <a:r>
              <a:rPr lang="en-US" sz="1100">
                <a:solidFill>
                  <a:schemeClr val="dk2"/>
                </a:solidFill>
              </a:rPr>
              <a:t>Customer research - getting feedback for earlier version of your products</a:t>
            </a:r>
            <a:endParaRPr sz="1100">
              <a:solidFill>
                <a:schemeClr val="dk2"/>
              </a:solidFill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Char char="▪"/>
            </a:pPr>
            <a:r>
              <a:rPr lang="en-US" sz="1100">
                <a:solidFill>
                  <a:schemeClr val="dk2"/>
                </a:solidFill>
              </a:rPr>
              <a:t>Not obligated to develop a product or pay Kickstarter a fee if your funding goal is not met. </a:t>
            </a:r>
            <a:br>
              <a:rPr lang="en-US" sz="1100">
                <a:solidFill>
                  <a:schemeClr val="dk2"/>
                </a:solidFill>
              </a:rPr>
            </a:br>
            <a:r>
              <a:rPr lang="en-US" sz="1100">
                <a:solidFill>
                  <a:schemeClr val="dk2"/>
                </a:solidFill>
              </a:rPr>
              <a:t>Customers/backers of a project don’t get charged until the project has met its funding goal/the project is successful. 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927ebfd0d_0_0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Oculus</a:t>
            </a:r>
            <a:r>
              <a:rPr lang="en-US" sz="3000">
                <a:solidFill>
                  <a:srgbClr val="002060"/>
                </a:solidFill>
              </a:rPr>
              <a:t> Launched A Product on KickStarter in 2012 (Before They Were Acquired by FB in 2014)</a:t>
            </a:r>
            <a:endParaRPr sz="3000">
              <a:solidFill>
                <a:srgbClr val="002060"/>
              </a:solidFill>
            </a:endParaRPr>
          </a:p>
        </p:txBody>
      </p:sp>
      <p:pic>
        <p:nvPicPr>
          <p:cNvPr id="63" name="Google Shape;63;gf927ebfd0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7501" y="1396887"/>
            <a:ext cx="5609001" cy="519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927ebfd0d_0_6"/>
          <p:cNvSpPr/>
          <p:nvPr/>
        </p:nvSpPr>
        <p:spPr>
          <a:xfrm>
            <a:off x="396810" y="1163751"/>
            <a:ext cx="8350500" cy="5047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1" sz="5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gf927ebfd0d_0_6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2500" u="sng">
                <a:solidFill>
                  <a:schemeClr val="hlink"/>
                </a:solidFill>
                <a:hlinkClick r:id="rId3"/>
              </a:rPr>
              <a:t>Oculus</a:t>
            </a:r>
            <a:r>
              <a:rPr lang="en-US" sz="2500">
                <a:solidFill>
                  <a:srgbClr val="002060"/>
                </a:solidFill>
              </a:rPr>
              <a:t> Surpassed Its Goal of $250k in Less Than 24 Hours</a:t>
            </a:r>
            <a:endParaRPr sz="2500">
              <a:solidFill>
                <a:srgbClr val="002060"/>
              </a:solidFill>
            </a:endParaRPr>
          </a:p>
        </p:txBody>
      </p:sp>
      <p:sp>
        <p:nvSpPr>
          <p:cNvPr id="70" name="Google Shape;70;gf927ebfd0d_0_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Backers</a:t>
            </a:r>
            <a:endParaRPr/>
          </a:p>
        </p:txBody>
      </p:sp>
      <p:pic>
        <p:nvPicPr>
          <p:cNvPr id="71" name="Google Shape;71;gf927ebfd0d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" y="951624"/>
            <a:ext cx="9144003" cy="56703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927ebfd0d_0_19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3000">
                <a:solidFill>
                  <a:srgbClr val="002060"/>
                </a:solidFill>
              </a:rPr>
              <a:t>A </a:t>
            </a:r>
            <a:r>
              <a:rPr lang="en-US" sz="3000" u="sng">
                <a:solidFill>
                  <a:schemeClr val="hlink"/>
                </a:solidFill>
                <a:hlinkClick r:id="rId3"/>
              </a:rPr>
              <a:t>Coffee Table Book</a:t>
            </a:r>
            <a:r>
              <a:rPr lang="en-US" sz="3000">
                <a:solidFill>
                  <a:srgbClr val="002060"/>
                </a:solidFill>
              </a:rPr>
              <a:t> by Cathryn Lavery</a:t>
            </a:r>
            <a:endParaRPr sz="3000">
              <a:solidFill>
                <a:srgbClr val="00206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t/>
            </a:r>
            <a:endParaRPr sz="3000">
              <a:solidFill>
                <a:srgbClr val="002060"/>
              </a:solidFill>
            </a:endParaRPr>
          </a:p>
        </p:txBody>
      </p:sp>
      <p:pic>
        <p:nvPicPr>
          <p:cNvPr id="77" name="Google Shape;77;gf927ebfd0d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" y="868412"/>
            <a:ext cx="9144003" cy="5121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gf927ebfd0d_0_19"/>
          <p:cNvPicPr preferRelativeResize="0"/>
          <p:nvPr/>
        </p:nvPicPr>
        <p:blipFill rotWithShape="1">
          <a:blip r:embed="rId5">
            <a:alphaModFix/>
          </a:blip>
          <a:srcRect b="89894" l="0" r="36200" t="0"/>
          <a:stretch/>
        </p:blipFill>
        <p:spPr>
          <a:xfrm>
            <a:off x="2340775" y="6211255"/>
            <a:ext cx="5834051" cy="517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927ebfd0d_0_13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SELF Journal</a:t>
            </a:r>
            <a:r>
              <a:rPr lang="en-US" sz="3000">
                <a:solidFill>
                  <a:srgbClr val="002060"/>
                </a:solidFill>
              </a:rPr>
              <a:t> by Cathryn Lavery of Best Self Co.</a:t>
            </a:r>
            <a:endParaRPr sz="3000">
              <a:solidFill>
                <a:srgbClr val="002060"/>
              </a:solidFill>
            </a:endParaRPr>
          </a:p>
        </p:txBody>
      </p:sp>
      <p:pic>
        <p:nvPicPr>
          <p:cNvPr id="84" name="Google Shape;84;gf927ebfd0d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" y="881807"/>
            <a:ext cx="9144003" cy="5094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gf927ebfd0d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817066"/>
            <a:ext cx="9144003" cy="522386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gf927ebfd0d_0_26"/>
          <p:cNvSpPr txBox="1"/>
          <p:nvPr>
            <p:ph type="title"/>
          </p:nvPr>
        </p:nvSpPr>
        <p:spPr>
          <a:xfrm>
            <a:off x="365760" y="295683"/>
            <a:ext cx="8412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4"/>
              </a:rPr>
              <a:t>SELF Journal</a:t>
            </a:r>
            <a:r>
              <a:rPr lang="en-US" sz="3000">
                <a:solidFill>
                  <a:srgbClr val="002060"/>
                </a:solidFill>
              </a:rPr>
              <a:t> by Cathryn Lavery of Best Self Co.</a:t>
            </a:r>
            <a:endParaRPr sz="300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DSDJ Layout">
  <a:themeElements>
    <a:clrScheme name="US Deloitte Color">
      <a:dk1>
        <a:srgbClr val="000000"/>
      </a:dk1>
      <a:lt1>
        <a:srgbClr val="FFFFFF"/>
      </a:lt1>
      <a:dk2>
        <a:srgbClr val="313131"/>
      </a:dk2>
      <a:lt2>
        <a:srgbClr val="8C8C8C"/>
      </a:lt2>
      <a:accent1>
        <a:srgbClr val="002776"/>
      </a:accent1>
      <a:accent2>
        <a:srgbClr val="81BC00"/>
      </a:accent2>
      <a:accent3>
        <a:srgbClr val="00A1DE"/>
      </a:accent3>
      <a:accent4>
        <a:srgbClr val="3C8A2E"/>
      </a:accent4>
      <a:accent5>
        <a:srgbClr val="72C7E7"/>
      </a:accent5>
      <a:accent6>
        <a:srgbClr val="BDD203"/>
      </a:accent6>
      <a:hlink>
        <a:srgbClr val="00A1DE"/>
      </a:hlink>
      <a:folHlink>
        <a:srgbClr val="72C7E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2015-03-09T07:43:41Z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0x0101002880177DFDC248C38C745E1D664A5FC5009468A19E74275348838589BEFD6A9573</vt:lpwstr>
  </property>
  <property fmtid="{D5CDD505-2E9C-101B-9397-08002B2CF9AE}" pid="3" name="Primary Local Client">
    <vt:lpwstr>4447;#United States:Integrated Market Offerings:Finance Transformation|0089e002-b11e-4adc-93f7-bc19e9e66876</vt:lpwstr>
  </property>
  <property fmtid="{D5CDD505-2E9C-101B-9397-08002B2CF9AE}" pid="4" name="Local Content Type">
    <vt:lpwstr>10965;#United States:Learning:Job Aids|2f1818ad-7233-4bb9-b841-6399f66eb6b4</vt:lpwstr>
  </property>
  <property fmtid="{D5CDD505-2E9C-101B-9397-08002B2CF9AE}" pid="5" name="Badge">
    <vt:lpwstr/>
  </property>
  <property fmtid="{D5CDD505-2E9C-101B-9397-08002B2CF9AE}" pid="6" name="Applicable Geography">
    <vt:lpwstr>375;#Global|f12aef73-b423-4016-a43f-15722d3a0a5e</vt:lpwstr>
  </property>
  <property fmtid="{D5CDD505-2E9C-101B-9397-08002B2CF9AE}" pid="7" name="Secondary Local Indu">
    <vt:lpwstr/>
  </property>
  <property fmtid="{D5CDD505-2E9C-101B-9397-08002B2CF9AE}" pid="8" name="Primary Local Indust">
    <vt:lpwstr/>
  </property>
  <property fmtid="{D5CDD505-2E9C-101B-9397-08002B2CF9AE}" pid="9" name="Geography of Origin">
    <vt:lpwstr>10964;#Americas (Region):Americas:United States (MF):United States|8cb0099f-1dbf-4b3c-9b7f-d98051a79fa3</vt:lpwstr>
  </property>
  <property fmtid="{D5CDD505-2E9C-101B-9397-08002B2CF9AE}" pid="10" name="KAM Language">
    <vt:lpwstr>1;#English|b169a262-1aaa-4ccb-9acf-78a36c1d9bab</vt:lpwstr>
  </property>
  <property fmtid="{D5CDD505-2E9C-101B-9397-08002B2CF9AE}" pid="11" name="Primary Global Client">
    <vt:lpwstr>9221;#Integrated Market Offerings:Finance Transformation|28fa9067-693f-46d4-a249-69f225132754</vt:lpwstr>
  </property>
  <property fmtid="{D5CDD505-2E9C-101B-9397-08002B2CF9AE}" pid="12" name="Secondary Global Indu">
    <vt:lpwstr/>
  </property>
  <property fmtid="{D5CDD505-2E9C-101B-9397-08002B2CF9AE}" pid="13" name="Primary Global Indust">
    <vt:lpwstr/>
  </property>
  <property fmtid="{D5CDD505-2E9C-101B-9397-08002B2CF9AE}" pid="14" name="Secondary Global Clie">
    <vt:lpwstr/>
  </property>
  <property fmtid="{D5CDD505-2E9C-101B-9397-08002B2CF9AE}" pid="15" name="Global Content Type">
    <vt:lpwstr>10966;#Learning:Job Aids|c2546da1-1225-46ca-9aa3-128c3e32f4df</vt:lpwstr>
  </property>
  <property fmtid="{D5CDD505-2E9C-101B-9397-08002B2CF9AE}" pid="16" name="Local Internal Service">
    <vt:lpwstr/>
  </property>
  <property fmtid="{D5CDD505-2E9C-101B-9397-08002B2CF9AE}" pid="17" name="Secondary Local Clie">
    <vt:lpwstr/>
  </property>
  <property fmtid="{D5CDD505-2E9C-101B-9397-08002B2CF9AE}" pid="18" name="Global Internal Service">
    <vt:lpwstr/>
  </property>
  <property fmtid="{D5CDD505-2E9C-101B-9397-08002B2CF9AE}" pid="19" name="IPCO Designation">
    <vt:lpwstr>477;#May be edited, used internally or to perform client engagements, and disclosed to third parties on a limited basis (Category C)|025f40cd-f55a-4ddf-b652-e7ea1ca486ca</vt:lpwstr>
  </property>
  <property fmtid="{D5CDD505-2E9C-101B-9397-08002B2CF9AE}" pid="20" name="odf318f5c2004e70867d193ade101e23">
    <vt:lpwstr/>
  </property>
  <property fmtid="{D5CDD505-2E9C-101B-9397-08002B2CF9AE}" pid="21" name="Tax Specialty Area">
    <vt:lpwstr/>
  </property>
  <property fmtid="{D5CDD505-2E9C-101B-9397-08002B2CF9AE}" pid="22" name="Contributor_x0020_Geography">
    <vt:lpwstr/>
  </property>
  <property fmtid="{D5CDD505-2E9C-101B-9397-08002B2CF9AE}" pid="23" name="c9de60e3e90d439b9f2e9ff9e9bb3430">
    <vt:lpwstr/>
  </property>
  <property fmtid="{D5CDD505-2E9C-101B-9397-08002B2CF9AE}" pid="24" name="Tax Entity">
    <vt:lpwstr/>
  </property>
  <property fmtid="{D5CDD505-2E9C-101B-9397-08002B2CF9AE}" pid="25" name="Disclaimer">
    <vt:lpwstr/>
  </property>
  <property fmtid="{D5CDD505-2E9C-101B-9397-08002B2CF9AE}" pid="26" name="Business Issues">
    <vt:lpwstr/>
  </property>
  <property fmtid="{D5CDD505-2E9C-101B-9397-08002B2CF9AE}" pid="27" name="g90a876a54e747069fde5360881b9933">
    <vt:lpwstr/>
  </property>
  <property fmtid="{D5CDD505-2E9C-101B-9397-08002B2CF9AE}" pid="28" name="Tax Jurisdiction">
    <vt:lpwstr/>
  </property>
  <property fmtid="{D5CDD505-2E9C-101B-9397-08002B2CF9AE}" pid="29" name="m553fc83c9f3478f9e79d248cf4f343f">
    <vt:lpwstr/>
  </property>
  <property fmtid="{D5CDD505-2E9C-101B-9397-08002B2CF9AE}" pid="30" name="Targeted Audience">
    <vt:lpwstr/>
  </property>
  <property fmtid="{D5CDD505-2E9C-101B-9397-08002B2CF9AE}" pid="31" name="b0201f3937364d799930ae17e15a01ce">
    <vt:lpwstr/>
  </property>
  <property fmtid="{D5CDD505-2E9C-101B-9397-08002B2CF9AE}" pid="32" name="f728aa9b7f954afcaec8cf5ce49c0187">
    <vt:lpwstr/>
  </property>
  <property fmtid="{D5CDD505-2E9C-101B-9397-08002B2CF9AE}" pid="33" name="n78ca540bead4842bdca414d7557030f">
    <vt:lpwstr/>
  </property>
  <property fmtid="{D5CDD505-2E9C-101B-9397-08002B2CF9AE}" pid="34" name="External_Organization">
    <vt:lpwstr/>
  </property>
  <property fmtid="{D5CDD505-2E9C-101B-9397-08002B2CF9AE}" pid="35" name="Classification">
    <vt:lpwstr/>
  </property>
  <property fmtid="{D5CDD505-2E9C-101B-9397-08002B2CF9AE}" pid="36" name="System SourceTaxHTField0">
    <vt:lpwstr/>
  </property>
  <property fmtid="{D5CDD505-2E9C-101B-9397-08002B2CF9AE}" pid="37" name="General Business Topic">
    <vt:lpwstr/>
  </property>
  <property fmtid="{D5CDD505-2E9C-101B-9397-08002B2CF9AE}" pid="38" name="fd6bbc6c2e4940e0b736c9655d0b1c67">
    <vt:lpwstr/>
  </property>
  <property fmtid="{D5CDD505-2E9C-101B-9397-08002B2CF9AE}" pid="39" name="Method_x0020_Document_x0020_Type">
    <vt:lpwstr/>
  </property>
  <property fmtid="{D5CDD505-2E9C-101B-9397-08002B2CF9AE}" pid="40" name="Publishing Owning Te">
    <vt:lpwstr>16;#Consulting|7434a3af-136e-42a8-bb53-fcc906dbc283</vt:lpwstr>
  </property>
  <property fmtid="{D5CDD505-2E9C-101B-9397-08002B2CF9AE}" pid="41" name="Deloitte Method Task">
    <vt:lpwstr/>
  </property>
  <property fmtid="{D5CDD505-2E9C-101B-9397-08002B2CF9AE}" pid="42" name="Method Discipline">
    <vt:lpwstr/>
  </property>
  <property fmtid="{D5CDD505-2E9C-101B-9397-08002B2CF9AE}" pid="43" name="AllowedSecurityGroupT">
    <vt:lpwstr/>
  </property>
  <property fmtid="{D5CDD505-2E9C-101B-9397-08002B2CF9AE}" pid="44" name="gf661b68b929437daba08b54bbabff36">
    <vt:lpwstr/>
  </property>
  <property fmtid="{D5CDD505-2E9C-101B-9397-08002B2CF9AE}" pid="45" name="c1e1756b05e942aa8382e8ad470dc923">
    <vt:lpwstr/>
  </property>
  <property fmtid="{D5CDD505-2E9C-101B-9397-08002B2CF9AE}" pid="46" name="b205268b00054b168d473f2c9299ca3f">
    <vt:lpwstr/>
  </property>
  <property fmtid="{D5CDD505-2E9C-101B-9397-08002B2CF9AE}" pid="47" name="Business IssuesTaxHTField">
    <vt:lpwstr/>
  </property>
  <property fmtid="{D5CDD505-2E9C-101B-9397-08002B2CF9AE}" pid="48" name="System Source">
    <vt:lpwstr/>
  </property>
  <property fmtid="{D5CDD505-2E9C-101B-9397-08002B2CF9AE}" pid="49" name="Deloitte Tool">
    <vt:lpwstr/>
  </property>
  <property fmtid="{D5CDD505-2E9C-101B-9397-08002B2CF9AE}" pid="50" name="e7ca0883df3147c8a1187500dc55843a">
    <vt:lpwstr/>
  </property>
  <property fmtid="{D5CDD505-2E9C-101B-9397-08002B2CF9AE}" pid="51" name="ClassificationTaxHTField0">
    <vt:lpwstr/>
  </property>
  <property fmtid="{D5CDD505-2E9C-101B-9397-08002B2CF9AE}" pid="52" name="Publishing Owning Te0">
    <vt:lpwstr>Consulting|7434a3af-136e-42a8-bb53-fcc906dbc283</vt:lpwstr>
  </property>
  <property fmtid="{D5CDD505-2E9C-101B-9397-08002B2CF9AE}" pid="53" name="Method_x0020_Document">
    <vt:lpwstr/>
  </property>
  <property fmtid="{D5CDD505-2E9C-101B-9397-08002B2CF9AE}" pid="54" name="oab0afb743884474a6cbf2d3b310bd05">
    <vt:lpwstr/>
  </property>
  <property fmtid="{D5CDD505-2E9C-101B-9397-08002B2CF9AE}" pid="55" name="g72f13cd53d8431d9a1ddb0a8e5a57bc">
    <vt:lpwstr/>
  </property>
  <property fmtid="{D5CDD505-2E9C-101B-9397-08002B2CF9AE}" pid="56" name="_docset_NoMedatataSyncRequired">
    <vt:lpwstr>False</vt:lpwstr>
  </property>
  <property fmtid="{D5CDD505-2E9C-101B-9397-08002B2CF9AE}" pid="57" name="Contributor Geography">
    <vt:lpwstr/>
  </property>
  <property fmtid="{D5CDD505-2E9C-101B-9397-08002B2CF9AE}" pid="58" name="Method Document Type">
    <vt:lpwstr/>
  </property>
  <property fmtid="{D5CDD505-2E9C-101B-9397-08002B2CF9AE}" pid="59" name="Method Document">
    <vt:lpwstr/>
  </property>
  <property fmtid="{D5CDD505-2E9C-101B-9397-08002B2CF9AE}" pid="60" name="TaxCode">
    <vt:lpwstr/>
  </property>
  <property fmtid="{D5CDD505-2E9C-101B-9397-08002B2CF9AE}" pid="61" name="_dlc_policyId">
    <vt:lpwstr/>
  </property>
  <property fmtid="{D5CDD505-2E9C-101B-9397-08002B2CF9AE}" pid="62" name="m_SourceID">
    <vt:lpwstr/>
  </property>
  <property fmtid="{D5CDD505-2E9C-101B-9397-08002B2CF9AE}" pid="63" name="Contacts">
    <vt:lpwstr/>
  </property>
  <property fmtid="{D5CDD505-2E9C-101B-9397-08002B2CF9AE}" pid="64" name="TextKeyword">
    <vt:lpwstr/>
  </property>
  <property fmtid="{D5CDD505-2E9C-101B-9397-08002B2CF9AE}" pid="65" name="DocumentSetDescription">
    <vt:lpwstr/>
  </property>
  <property fmtid="{D5CDD505-2E9C-101B-9397-08002B2CF9AE}" pid="66" name="_dlc_DocId">
    <vt:lpwstr/>
  </property>
  <property fmtid="{D5CDD505-2E9C-101B-9397-08002B2CF9AE}" pid="67" name="_dlc_Exempt">
    <vt:bool>false</vt:bool>
  </property>
  <property fmtid="{D5CDD505-2E9C-101B-9397-08002B2CF9AE}" pid="68" name="ContentManager">
    <vt:lpwstr/>
  </property>
  <property fmtid="{D5CDD505-2E9C-101B-9397-08002B2CF9AE}" pid="69" name="Qualification Text">
    <vt:lpwstr/>
  </property>
  <property fmtid="{D5CDD505-2E9C-101B-9397-08002B2CF9AE}" pid="70" name="RelatedLinksNotes">
    <vt:lpwstr/>
  </property>
  <property fmtid="{D5CDD505-2E9C-101B-9397-08002B2CF9AE}" pid="71" name="RedirectNewWindow">
    <vt:bool>false</vt:bool>
  </property>
  <property fmtid="{D5CDD505-2E9C-101B-9397-08002B2CF9AE}" pid="72" name="WorkingDocumentURL">
    <vt:lpwstr/>
  </property>
  <property fmtid="{D5CDD505-2E9C-101B-9397-08002B2CF9AE}" pid="73" name="m_LastModifiedBy">
    <vt:lpwstr/>
  </property>
  <property fmtid="{D5CDD505-2E9C-101B-9397-08002B2CF9AE}" pid="74" name="KAMThumbnail">
    <vt:lpwstr/>
  </property>
  <property fmtid="{D5CDD505-2E9C-101B-9397-08002B2CF9AE}" pid="75" name="ContactDPNSearchTxt">
    <vt:lpwstr/>
  </property>
  <property fmtid="{D5CDD505-2E9C-101B-9397-08002B2CF9AE}" pid="76" name="IncludeInSearch">
    <vt:bool>false</vt:bool>
  </property>
  <property fmtid="{D5CDD505-2E9C-101B-9397-08002B2CF9AE}" pid="77" name="OriginalDocumentURL">
    <vt:lpwstr/>
  </property>
  <property fmtid="{D5CDD505-2E9C-101B-9397-08002B2CF9AE}" pid="78" name="AuthorDPNSearchTxt">
    <vt:lpwstr/>
  </property>
  <property fmtid="{D5CDD505-2E9C-101B-9397-08002B2CF9AE}" pid="79" name="PublishedDocumentURL">
    <vt:lpwstr/>
  </property>
  <property fmtid="{D5CDD505-2E9C-101B-9397-08002B2CF9AE}" pid="80" name="Qualification">
    <vt:lpwstr/>
  </property>
  <property fmtid="{D5CDD505-2E9C-101B-9397-08002B2CF9AE}" pid="81" name="ArchivalDocumentURL">
    <vt:lpwstr/>
  </property>
  <property fmtid="{D5CDD505-2E9C-101B-9397-08002B2CF9AE}" pid="82" name="ContentApprover">
    <vt:lpwstr/>
  </property>
  <property fmtid="{D5CDD505-2E9C-101B-9397-08002B2CF9AE}" pid="83" name="KAMDisplayFormUrl">
    <vt:lpwstr/>
  </property>
  <property fmtid="{D5CDD505-2E9C-101B-9397-08002B2CF9AE}" pid="84" name="QualID">
    <vt:lpwstr/>
  </property>
  <property fmtid="{D5CDD505-2E9C-101B-9397-08002B2CF9AE}" pid="85" name="ApproverComments">
    <vt:lpwstr/>
  </property>
  <property fmtid="{D5CDD505-2E9C-101B-9397-08002B2CF9AE}" pid="86" name="Status">
    <vt:lpwstr/>
  </property>
  <property fmtid="{D5CDD505-2E9C-101B-9397-08002B2CF9AE}" pid="87" name="TaxCase">
    <vt:lpwstr/>
  </property>
  <property fmtid="{D5CDD505-2E9C-101B-9397-08002B2CF9AE}" pid="88" name="OriginalId">
    <vt:lpwstr/>
  </property>
  <property fmtid="{D5CDD505-2E9C-101B-9397-08002B2CF9AE}" pid="89" name="QAResource">
    <vt:lpwstr/>
  </property>
  <property fmtid="{D5CDD505-2E9C-101B-9397-08002B2CF9AE}" pid="90" name="ItemRetentionFormula">
    <vt:lpwstr/>
  </property>
  <property fmtid="{D5CDD505-2E9C-101B-9397-08002B2CF9AE}" pid="91" name="PublishingNotes">
    <vt:lpwstr/>
  </property>
  <property fmtid="{D5CDD505-2E9C-101B-9397-08002B2CF9AE}" pid="92" name="m_BusinessAreaText">
    <vt:lpwstr/>
  </property>
  <property fmtid="{D5CDD505-2E9C-101B-9397-08002B2CF9AE}" pid="93" name="RedirectAttachment">
    <vt:bool>false</vt:bool>
  </property>
  <property fmtid="{D5CDD505-2E9C-101B-9397-08002B2CF9AE}" pid="94" name="_dlc_DocIdPersistId">
    <vt:bool>false</vt:bool>
  </property>
  <property fmtid="{D5CDD505-2E9C-101B-9397-08002B2CF9AE}" pid="95" name="Redirect URL">
    <vt:lpwstr/>
  </property>
  <property fmtid="{D5CDD505-2E9C-101B-9397-08002B2CF9AE}" pid="96" name="ContentPublisher">
    <vt:lpwstr/>
  </property>
  <property fmtid="{D5CDD505-2E9C-101B-9397-08002B2CF9AE}" pid="97" name="TaxRegulation">
    <vt:lpwstr/>
  </property>
  <property fmtid="{D5CDD505-2E9C-101B-9397-08002B2CF9AE}" pid="98" name="_dlc_DocIdUrl">
    <vt:lpwstr/>
  </property>
  <property fmtid="{D5CDD505-2E9C-101B-9397-08002B2CF9AE}" pid="99" name="ContributorDPNSearchTxt">
    <vt:lpwstr/>
  </property>
  <property fmtid="{D5CDD505-2E9C-101B-9397-08002B2CF9AE}" pid="100" name="Order">
    <vt:r8>5.29133E7</vt:r8>
  </property>
  <property fmtid="{D5CDD505-2E9C-101B-9397-08002B2CF9AE}" pid="101" name="DeloitteCommunity">
    <vt:lpwstr/>
  </property>
</Properties>
</file>